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0" r:id="rId4"/>
    <p:sldId id="259" r:id="rId5"/>
    <p:sldId id="261" r:id="rId6"/>
    <p:sldId id="258" r:id="rId7"/>
    <p:sldId id="268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66F0"/>
    <a:srgbClr val="E8B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lumni.fr/video/le-role-des-adverbes-les-fondamentaux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C6D1E6-71CC-42ED-8996-D3FF2922EE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Une nouvelle classe de mots</a:t>
            </a:r>
          </a:p>
        </p:txBody>
      </p:sp>
    </p:spTree>
    <p:extLst>
      <p:ext uri="{BB962C8B-B14F-4D97-AF65-F5344CB8AC3E}">
        <p14:creationId xmlns:p14="http://schemas.microsoft.com/office/powerpoint/2010/main" val="1836835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chemeClr val="tx1"/>
                </a:solidFill>
              </a:rPr>
              <a:t>Cherche</a:t>
            </a:r>
            <a:r>
              <a:rPr lang="fr-FR" sz="3000" dirty="0">
                <a:solidFill>
                  <a:srgbClr val="C966F0"/>
                </a:solidFill>
              </a:rPr>
              <a:t> ailleurs.</a:t>
            </a:r>
          </a:p>
          <a:p>
            <a:r>
              <a:rPr lang="fr-FR" sz="3000" dirty="0">
                <a:solidFill>
                  <a:schemeClr val="tx1"/>
                </a:solidFill>
              </a:rPr>
              <a:t>Il regarde l’indice </a:t>
            </a:r>
            <a:r>
              <a:rPr lang="fr-FR" sz="3000" dirty="0">
                <a:solidFill>
                  <a:srgbClr val="C966F0"/>
                </a:solidFill>
              </a:rPr>
              <a:t>près </a:t>
            </a:r>
            <a:r>
              <a:rPr lang="fr-FR" sz="3000" dirty="0">
                <a:solidFill>
                  <a:schemeClr val="tx1"/>
                </a:solidFill>
              </a:rPr>
              <a:t>de l’arbre.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Elle attend </a:t>
            </a:r>
            <a:r>
              <a:rPr lang="fr-FR" sz="3000" dirty="0">
                <a:solidFill>
                  <a:srgbClr val="C966F0"/>
                </a:solidFill>
              </a:rPr>
              <a:t>dehors</a:t>
            </a:r>
            <a:r>
              <a:rPr lang="fr-FR" sz="3000" dirty="0">
                <a:solidFill>
                  <a:schemeClr val="tx1"/>
                </a:solidFill>
              </a:rPr>
              <a:t>, </a:t>
            </a:r>
            <a:r>
              <a:rPr lang="fr-FR" sz="3000" dirty="0">
                <a:solidFill>
                  <a:srgbClr val="C966F0"/>
                </a:solidFill>
              </a:rPr>
              <a:t>loin</a:t>
            </a:r>
            <a:r>
              <a:rPr lang="fr-FR" sz="3000" dirty="0">
                <a:solidFill>
                  <a:schemeClr val="tx1"/>
                </a:solidFill>
              </a:rPr>
              <a:t> de la zone dangereuse.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Le chien renifle </a:t>
            </a:r>
            <a:r>
              <a:rPr lang="fr-FR" sz="3000" dirty="0">
                <a:solidFill>
                  <a:srgbClr val="C966F0"/>
                </a:solidFill>
              </a:rPr>
              <a:t>partout</a:t>
            </a:r>
            <a:r>
              <a:rPr lang="fr-FR" sz="3000" dirty="0">
                <a:solidFill>
                  <a:schemeClr val="tx1"/>
                </a:solidFill>
              </a:rPr>
              <a:t>, il est sûr d’avoir flairé un chat </a:t>
            </a:r>
            <a:r>
              <a:rPr lang="fr-FR" sz="3000" dirty="0">
                <a:solidFill>
                  <a:srgbClr val="C966F0"/>
                </a:solidFill>
              </a:rPr>
              <a:t>ici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327114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chemeClr val="tx1"/>
                </a:solidFill>
              </a:rPr>
              <a:t>Cherche</a:t>
            </a:r>
            <a:r>
              <a:rPr lang="fr-FR" sz="3000" dirty="0">
                <a:solidFill>
                  <a:srgbClr val="C966F0"/>
                </a:solidFill>
              </a:rPr>
              <a:t>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ailleurs</a:t>
            </a:r>
            <a:r>
              <a:rPr lang="fr-FR" sz="3000" dirty="0">
                <a:solidFill>
                  <a:srgbClr val="C966F0"/>
                </a:solidFill>
              </a:rPr>
              <a:t>.</a:t>
            </a:r>
          </a:p>
          <a:p>
            <a:r>
              <a:rPr lang="fr-FR" sz="3000" dirty="0">
                <a:solidFill>
                  <a:schemeClr val="tx1"/>
                </a:solidFill>
              </a:rPr>
              <a:t>Il regarde l’indice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près </a:t>
            </a:r>
            <a:r>
              <a:rPr lang="fr-FR" sz="3000" u="sng" dirty="0">
                <a:solidFill>
                  <a:schemeClr val="tx1"/>
                </a:solidFill>
                <a:uFill>
                  <a:solidFill>
                    <a:srgbClr val="00B050"/>
                  </a:solidFill>
                </a:uFill>
              </a:rPr>
              <a:t>de l’arbre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Elle attend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dehors</a:t>
            </a:r>
            <a:r>
              <a:rPr lang="fr-FR" sz="3000" dirty="0">
                <a:solidFill>
                  <a:schemeClr val="tx1"/>
                </a:solidFill>
              </a:rPr>
              <a:t>,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loin</a:t>
            </a:r>
            <a:r>
              <a:rPr lang="fr-FR" sz="3000" u="sng" dirty="0">
                <a:solidFill>
                  <a:schemeClr val="tx1"/>
                </a:solidFill>
                <a:uFill>
                  <a:solidFill>
                    <a:srgbClr val="00B050"/>
                  </a:solidFill>
                </a:uFill>
              </a:rPr>
              <a:t> de la zone dangereuse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r>
              <a:rPr lang="fr-FR" sz="3000" dirty="0">
                <a:solidFill>
                  <a:schemeClr val="tx1"/>
                </a:solidFill>
              </a:rPr>
              <a:t>Le chien renifle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partout</a:t>
            </a:r>
            <a:r>
              <a:rPr lang="fr-FR" sz="3000" dirty="0">
                <a:solidFill>
                  <a:schemeClr val="tx1"/>
                </a:solidFill>
              </a:rPr>
              <a:t>, il est sûr d’avoir flairé un chat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ici</a:t>
            </a:r>
            <a:r>
              <a:rPr lang="fr-FR" sz="3000" dirty="0">
                <a:solidFill>
                  <a:schemeClr val="tx1"/>
                </a:solidFill>
              </a:rPr>
              <a:t>.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DBDDD16E-8C92-4810-860A-917F47ED58CE}"/>
              </a:ext>
            </a:extLst>
          </p:cNvPr>
          <p:cNvSpPr/>
          <p:nvPr/>
        </p:nvSpPr>
        <p:spPr>
          <a:xfrm rot="20973235">
            <a:off x="9120286" y="4875032"/>
            <a:ext cx="2600325" cy="1366896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indiquer le lieu.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5068428B-A33E-404D-8719-F5316378C973}"/>
              </a:ext>
            </a:extLst>
          </p:cNvPr>
          <p:cNvSpPr/>
          <p:nvPr/>
        </p:nvSpPr>
        <p:spPr>
          <a:xfrm>
            <a:off x="9201150" y="1075062"/>
            <a:ext cx="2688307" cy="1673352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préciser toute la phrase.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29C988-4CA4-48A3-856A-7371F50BB5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36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ABD2B2-8C7A-407D-9733-C561D577E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Récapitulons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3C6847-39C2-4D57-9D3D-3820CD90F3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2400" dirty="0"/>
              <a:t>Un </a:t>
            </a:r>
            <a:r>
              <a:rPr lang="fr-FR" sz="2400" dirty="0">
                <a:solidFill>
                  <a:srgbClr val="C966F0"/>
                </a:solidFill>
              </a:rPr>
              <a:t>adverbe</a:t>
            </a:r>
            <a:r>
              <a:rPr lang="fr-FR" sz="2400" dirty="0"/>
              <a:t> peut préciser : </a:t>
            </a:r>
          </a:p>
          <a:p>
            <a:pPr marL="0" indent="0">
              <a:buNone/>
            </a:pPr>
            <a:r>
              <a:rPr lang="fr-FR" sz="2400" dirty="0"/>
              <a:t>- un verbe</a:t>
            </a:r>
          </a:p>
          <a:p>
            <a:pPr marL="0" indent="0">
              <a:buNone/>
            </a:pPr>
            <a:r>
              <a:rPr lang="fr-FR" sz="2400" dirty="0"/>
              <a:t>- un adjectif</a:t>
            </a:r>
          </a:p>
          <a:p>
            <a:pPr marL="0" indent="0">
              <a:buNone/>
            </a:pPr>
            <a:r>
              <a:rPr lang="fr-FR" sz="2400" dirty="0"/>
              <a:t>- un adverbe</a:t>
            </a:r>
          </a:p>
          <a:p>
            <a:pPr marL="0" indent="0">
              <a:buNone/>
            </a:pPr>
            <a:r>
              <a:rPr lang="fr-FR" sz="2400" dirty="0"/>
              <a:t>- la phrase entière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863271-C356-4701-9FDF-25D07778BF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2400" dirty="0"/>
              <a:t>Un </a:t>
            </a:r>
            <a:r>
              <a:rPr lang="fr-FR" sz="2400" dirty="0">
                <a:solidFill>
                  <a:srgbClr val="C966F0"/>
                </a:solidFill>
              </a:rPr>
              <a:t>adverbe</a:t>
            </a:r>
            <a:r>
              <a:rPr lang="fr-FR" sz="2400" dirty="0"/>
              <a:t> sert à indiquer : </a:t>
            </a:r>
          </a:p>
          <a:p>
            <a:pPr marL="0" indent="0">
              <a:buNone/>
            </a:pPr>
            <a:r>
              <a:rPr lang="fr-FR" sz="2400" dirty="0"/>
              <a:t>- la négation / affirmation</a:t>
            </a:r>
          </a:p>
          <a:p>
            <a:pPr marL="0" indent="0">
              <a:buNone/>
            </a:pPr>
            <a:r>
              <a:rPr lang="fr-FR" sz="2400" dirty="0"/>
              <a:t>- la manière</a:t>
            </a:r>
          </a:p>
          <a:p>
            <a:pPr marL="0" indent="0">
              <a:buNone/>
            </a:pPr>
            <a:r>
              <a:rPr lang="fr-FR" sz="2400" dirty="0"/>
              <a:t>- le temps </a:t>
            </a:r>
          </a:p>
          <a:p>
            <a:pPr marL="0" indent="0">
              <a:buNone/>
            </a:pPr>
            <a:r>
              <a:rPr lang="fr-FR" sz="2400" dirty="0"/>
              <a:t>- le lieu</a:t>
            </a:r>
          </a:p>
          <a:p>
            <a:pPr marL="0" indent="0">
              <a:buNone/>
            </a:pPr>
            <a:r>
              <a:rPr lang="fr-FR" sz="2400" dirty="0"/>
              <a:t>- la quantité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A1E4077-1266-44DF-896D-B1B871AF7DB1}"/>
              </a:ext>
            </a:extLst>
          </p:cNvPr>
          <p:cNvSpPr txBox="1"/>
          <p:nvPr/>
        </p:nvSpPr>
        <p:spPr>
          <a:xfrm>
            <a:off x="2143125" y="5740026"/>
            <a:ext cx="902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linkClick r:id="rId2"/>
              </a:rPr>
              <a:t>https://www.lumni.fr/video/le-role-des-adverbes-les-fondamentaux</a:t>
            </a:r>
            <a:r>
              <a:rPr lang="fr-FR" dirty="0"/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01149D0-E6D1-474F-94E4-EB6F90402B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96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775" y="2638044"/>
            <a:ext cx="9991725" cy="3705606"/>
          </a:xfrm>
        </p:spPr>
        <p:txBody>
          <a:bodyPr>
            <a:normAutofit fontScale="92500"/>
          </a:bodyPr>
          <a:lstStyle/>
          <a:p>
            <a:r>
              <a:rPr lang="fr-FR" sz="3200" dirty="0"/>
              <a:t>J’ai couru </a:t>
            </a:r>
            <a:r>
              <a:rPr lang="fr-FR" sz="3200" dirty="0">
                <a:solidFill>
                  <a:srgbClr val="C966F0"/>
                </a:solidFill>
              </a:rPr>
              <a:t>vite</a:t>
            </a:r>
            <a:r>
              <a:rPr lang="fr-FR" sz="3200" dirty="0"/>
              <a:t> pour attraper mon bus. </a:t>
            </a:r>
          </a:p>
          <a:p>
            <a:r>
              <a:rPr lang="fr-FR" sz="3200" dirty="0"/>
              <a:t>Romane recopie </a:t>
            </a:r>
            <a:r>
              <a:rPr lang="fr-FR" sz="3200" dirty="0">
                <a:solidFill>
                  <a:srgbClr val="C966F0"/>
                </a:solidFill>
              </a:rPr>
              <a:t>soigneusement</a:t>
            </a:r>
            <a:r>
              <a:rPr lang="fr-FR" sz="3200" dirty="0"/>
              <a:t> sa poésie. </a:t>
            </a:r>
          </a:p>
          <a:p>
            <a:r>
              <a:rPr lang="fr-FR" sz="3200" dirty="0"/>
              <a:t>Il s’est garé </a:t>
            </a:r>
            <a:r>
              <a:rPr lang="fr-FR" sz="3200" dirty="0">
                <a:solidFill>
                  <a:srgbClr val="C966F0"/>
                </a:solidFill>
              </a:rPr>
              <a:t>n’importe comment </a:t>
            </a:r>
            <a:r>
              <a:rPr lang="fr-FR" sz="3200" dirty="0"/>
              <a:t>devant la maison de mamie. </a:t>
            </a:r>
          </a:p>
          <a:p>
            <a:r>
              <a:rPr lang="fr-FR" sz="3200" dirty="0"/>
              <a:t>Noa range </a:t>
            </a:r>
            <a:r>
              <a:rPr lang="fr-FR" sz="3200" dirty="0">
                <a:solidFill>
                  <a:srgbClr val="C966F0"/>
                </a:solidFill>
              </a:rPr>
              <a:t>mal</a:t>
            </a:r>
            <a:r>
              <a:rPr lang="fr-FR" sz="3200" dirty="0"/>
              <a:t> son fichier dans son casier.</a:t>
            </a:r>
          </a:p>
          <a:p>
            <a:r>
              <a:rPr lang="fr-FR" sz="3200" dirty="0"/>
              <a:t>Elles arriveront </a:t>
            </a:r>
            <a:r>
              <a:rPr lang="fr-FR" sz="3200" dirty="0">
                <a:solidFill>
                  <a:srgbClr val="C966F0"/>
                </a:solidFill>
              </a:rPr>
              <a:t>ensemble</a:t>
            </a:r>
            <a:r>
              <a:rPr lang="fr-FR" sz="3200" dirty="0"/>
              <a:t> à la cérémonie. </a:t>
            </a:r>
          </a:p>
          <a:p>
            <a:r>
              <a:rPr lang="fr-FR" sz="3200" dirty="0"/>
              <a:t>Il a </a:t>
            </a:r>
            <a:r>
              <a:rPr lang="fr-FR" sz="3200" dirty="0">
                <a:solidFill>
                  <a:srgbClr val="C966F0"/>
                </a:solidFill>
              </a:rPr>
              <a:t>bien</a:t>
            </a:r>
            <a:r>
              <a:rPr lang="fr-FR" sz="3200" dirty="0"/>
              <a:t> vu que j’étais fâchée !</a:t>
            </a:r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6872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775" y="2638044"/>
            <a:ext cx="9991725" cy="3705606"/>
          </a:xfrm>
        </p:spPr>
        <p:txBody>
          <a:bodyPr>
            <a:normAutofit fontScale="92500"/>
          </a:bodyPr>
          <a:lstStyle/>
          <a:p>
            <a:r>
              <a:rPr lang="fr-FR" sz="3200" dirty="0"/>
              <a:t>J’</a:t>
            </a:r>
            <a:r>
              <a:rPr lang="fr-FR" sz="3200" dirty="0">
                <a:solidFill>
                  <a:srgbClr val="FF0000"/>
                </a:solidFill>
              </a:rPr>
              <a:t>ai couru </a:t>
            </a:r>
            <a:r>
              <a:rPr lang="fr-FR" sz="3200" dirty="0">
                <a:solidFill>
                  <a:srgbClr val="C966F0"/>
                </a:solidFill>
              </a:rPr>
              <a:t>vite</a:t>
            </a:r>
            <a:r>
              <a:rPr lang="fr-FR" sz="3200" dirty="0"/>
              <a:t> pour attraper mon bus. </a:t>
            </a:r>
          </a:p>
          <a:p>
            <a:r>
              <a:rPr lang="fr-FR" sz="3200" dirty="0"/>
              <a:t>Romane </a:t>
            </a:r>
            <a:r>
              <a:rPr lang="fr-FR" sz="3200" dirty="0">
                <a:solidFill>
                  <a:srgbClr val="FF0000"/>
                </a:solidFill>
              </a:rPr>
              <a:t>recopie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soigneusement</a:t>
            </a:r>
            <a:r>
              <a:rPr lang="fr-FR" sz="3200" dirty="0"/>
              <a:t> sa poésie. </a:t>
            </a:r>
          </a:p>
          <a:p>
            <a:r>
              <a:rPr lang="fr-FR" sz="3200" dirty="0"/>
              <a:t>Il </a:t>
            </a:r>
            <a:r>
              <a:rPr lang="fr-FR" sz="3200" dirty="0">
                <a:solidFill>
                  <a:srgbClr val="FF0000"/>
                </a:solidFill>
              </a:rPr>
              <a:t>s’est garé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n’importe comment </a:t>
            </a:r>
            <a:r>
              <a:rPr lang="fr-FR" sz="3200" dirty="0"/>
              <a:t>devant la maison de mamie. </a:t>
            </a:r>
          </a:p>
          <a:p>
            <a:r>
              <a:rPr lang="fr-FR" sz="3200" dirty="0"/>
              <a:t>Noa </a:t>
            </a:r>
            <a:r>
              <a:rPr lang="fr-FR" sz="3200" dirty="0">
                <a:solidFill>
                  <a:srgbClr val="FF0000"/>
                </a:solidFill>
              </a:rPr>
              <a:t>range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mal</a:t>
            </a:r>
            <a:r>
              <a:rPr lang="fr-FR" sz="3200" dirty="0"/>
              <a:t> </a:t>
            </a:r>
            <a:r>
              <a:rPr lang="fr-FR" sz="3200" dirty="0">
                <a:solidFill>
                  <a:schemeClr val="tx1"/>
                </a:solidFill>
              </a:rPr>
              <a:t>son</a:t>
            </a:r>
            <a:r>
              <a:rPr lang="fr-FR" sz="3200" dirty="0"/>
              <a:t> fichier dans son casier. </a:t>
            </a:r>
          </a:p>
          <a:p>
            <a:r>
              <a:rPr lang="fr-FR" sz="3200" dirty="0"/>
              <a:t>Elles </a:t>
            </a:r>
            <a:r>
              <a:rPr lang="fr-FR" sz="3200" dirty="0">
                <a:solidFill>
                  <a:srgbClr val="FF0000"/>
                </a:solidFill>
              </a:rPr>
              <a:t>arriveront </a:t>
            </a:r>
            <a:r>
              <a:rPr lang="fr-FR" sz="3200" dirty="0">
                <a:solidFill>
                  <a:srgbClr val="C966F0"/>
                </a:solidFill>
              </a:rPr>
              <a:t>ensemble</a:t>
            </a:r>
            <a:r>
              <a:rPr lang="fr-FR" sz="3200" dirty="0"/>
              <a:t> à la cérémonie. </a:t>
            </a:r>
          </a:p>
          <a:p>
            <a:r>
              <a:rPr lang="fr-FR" sz="3200" dirty="0"/>
              <a:t>Il </a:t>
            </a:r>
            <a:r>
              <a:rPr lang="fr-FR" sz="3200" dirty="0">
                <a:solidFill>
                  <a:srgbClr val="FF0000"/>
                </a:solidFill>
              </a:rPr>
              <a:t>a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C966F0"/>
                </a:solidFill>
              </a:rPr>
              <a:t>bien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vu</a:t>
            </a:r>
            <a:r>
              <a:rPr lang="fr-FR" sz="3200" dirty="0"/>
              <a:t> que j’étais fâchée ! </a:t>
            </a:r>
            <a:endParaRPr lang="fr-FR" sz="2000" dirty="0"/>
          </a:p>
          <a:p>
            <a:endParaRPr lang="fr-FR" dirty="0"/>
          </a:p>
        </p:txBody>
      </p:sp>
      <p:sp>
        <p:nvSpPr>
          <p:cNvPr id="5" name="Rectangle : carré corné 4">
            <a:extLst>
              <a:ext uri="{FF2B5EF4-FFF2-40B4-BE49-F238E27FC236}">
                <a16:creationId xmlns:a16="http://schemas.microsoft.com/office/drawing/2014/main" id="{FC165D52-FF87-4134-9837-122F19B93293}"/>
              </a:ext>
            </a:extLst>
          </p:cNvPr>
          <p:cNvSpPr/>
          <p:nvPr/>
        </p:nvSpPr>
        <p:spPr>
          <a:xfrm rot="21189615">
            <a:off x="8949387" y="4639976"/>
            <a:ext cx="2600325" cy="1604847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indiquer la manière.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C6223206-692E-4BDA-AA75-4E67BF522923}"/>
              </a:ext>
            </a:extLst>
          </p:cNvPr>
          <p:cNvSpPr/>
          <p:nvPr/>
        </p:nvSpPr>
        <p:spPr>
          <a:xfrm>
            <a:off x="9201150" y="1075062"/>
            <a:ext cx="2688307" cy="1673352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préciser un </a:t>
            </a:r>
            <a:r>
              <a:rPr lang="fr-FR" sz="2400" dirty="0">
                <a:solidFill>
                  <a:srgbClr val="FF0000"/>
                </a:solidFill>
              </a:rPr>
              <a:t>VERBE</a:t>
            </a:r>
            <a:r>
              <a:rPr lang="fr-FR" sz="2400" dirty="0">
                <a:solidFill>
                  <a:srgbClr val="C966F0"/>
                </a:solidFill>
              </a:rPr>
              <a:t>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78D550C-5762-40E6-8D49-0D0E27715D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694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50" y="2638044"/>
            <a:ext cx="9467850" cy="3581781"/>
          </a:xfrm>
        </p:spPr>
        <p:txBody>
          <a:bodyPr>
            <a:normAutofit fontScale="92500" lnSpcReduction="20000"/>
          </a:bodyPr>
          <a:lstStyle/>
          <a:p>
            <a:r>
              <a:rPr lang="fr-FR" sz="3200" dirty="0"/>
              <a:t>Il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fait </a:t>
            </a:r>
            <a:r>
              <a:rPr lang="fr-FR" sz="3200" dirty="0">
                <a:solidFill>
                  <a:srgbClr val="C966F0"/>
                </a:solidFill>
              </a:rPr>
              <a:t>jamais</a:t>
            </a:r>
            <a:r>
              <a:rPr lang="fr-FR" sz="3200" dirty="0"/>
              <a:t> attention aux fleurs !</a:t>
            </a:r>
          </a:p>
          <a:p>
            <a:r>
              <a:rPr lang="fr-FR" sz="3200" dirty="0">
                <a:solidFill>
                  <a:srgbClr val="C966F0"/>
                </a:solidFill>
              </a:rPr>
              <a:t>Non</a:t>
            </a:r>
            <a:r>
              <a:rPr lang="fr-FR" sz="3200" dirty="0"/>
              <a:t>, je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veux </a:t>
            </a:r>
            <a:r>
              <a:rPr lang="fr-FR" sz="3200" dirty="0">
                <a:solidFill>
                  <a:srgbClr val="C966F0"/>
                </a:solidFill>
              </a:rPr>
              <a:t>pas</a:t>
            </a:r>
            <a:r>
              <a:rPr lang="fr-FR" sz="3200" dirty="0"/>
              <a:t> ce pull. </a:t>
            </a:r>
          </a:p>
          <a:p>
            <a:r>
              <a:rPr lang="fr-FR" sz="3200" dirty="0"/>
              <a:t>Il faudra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mettre de la crème solaire. </a:t>
            </a:r>
          </a:p>
          <a:p>
            <a:r>
              <a:rPr lang="fr-FR" sz="3200" dirty="0">
                <a:solidFill>
                  <a:srgbClr val="C966F0"/>
                </a:solidFill>
              </a:rPr>
              <a:t>Oui</a:t>
            </a:r>
            <a:r>
              <a:rPr lang="fr-FR" sz="3200" dirty="0"/>
              <a:t>, je vais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lui écrire. </a:t>
            </a:r>
          </a:p>
          <a:p>
            <a:r>
              <a:rPr lang="fr-FR" sz="3200" dirty="0"/>
              <a:t>Je </a:t>
            </a:r>
            <a:r>
              <a:rPr lang="fr-FR" sz="3200" dirty="0">
                <a:solidFill>
                  <a:srgbClr val="C966F0"/>
                </a:solidFill>
              </a:rPr>
              <a:t>n’</a:t>
            </a:r>
            <a:r>
              <a:rPr lang="fr-FR" sz="3200" dirty="0"/>
              <a:t>ai </a:t>
            </a:r>
            <a:r>
              <a:rPr lang="fr-FR" sz="3200" dirty="0">
                <a:solidFill>
                  <a:srgbClr val="C966F0"/>
                </a:solidFill>
              </a:rPr>
              <a:t>rien</a:t>
            </a:r>
            <a:r>
              <a:rPr lang="fr-FR" sz="3200" dirty="0"/>
              <a:t> entendu…</a:t>
            </a:r>
          </a:p>
          <a:p>
            <a:r>
              <a:rPr lang="fr-FR" sz="3200" dirty="0"/>
              <a:t>Nous arriverons </a:t>
            </a:r>
            <a:r>
              <a:rPr lang="fr-FR" sz="3200" dirty="0">
                <a:solidFill>
                  <a:srgbClr val="C966F0"/>
                </a:solidFill>
              </a:rPr>
              <a:t>probablement</a:t>
            </a:r>
            <a:r>
              <a:rPr lang="fr-FR" sz="3200" dirty="0"/>
              <a:t> vers 17 h 30. </a:t>
            </a:r>
          </a:p>
          <a:p>
            <a:r>
              <a:rPr lang="fr-FR" sz="3200" dirty="0"/>
              <a:t>Jade viendra </a:t>
            </a:r>
            <a:r>
              <a:rPr lang="fr-FR" sz="3200" dirty="0">
                <a:solidFill>
                  <a:srgbClr val="C966F0"/>
                </a:solidFill>
              </a:rPr>
              <a:t>peut-être</a:t>
            </a:r>
            <a:r>
              <a:rPr lang="fr-FR" sz="3200" dirty="0"/>
              <a:t> à la maison demain. </a:t>
            </a:r>
          </a:p>
        </p:txBody>
      </p:sp>
    </p:spTree>
    <p:extLst>
      <p:ext uri="{BB962C8B-B14F-4D97-AF65-F5344CB8AC3E}">
        <p14:creationId xmlns:p14="http://schemas.microsoft.com/office/powerpoint/2010/main" val="97771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50" y="2638044"/>
            <a:ext cx="9467850" cy="3581781"/>
          </a:xfrm>
        </p:spPr>
        <p:txBody>
          <a:bodyPr>
            <a:normAutofit fontScale="92500" lnSpcReduction="20000"/>
          </a:bodyPr>
          <a:lstStyle/>
          <a:p>
            <a:r>
              <a:rPr lang="fr-FR" sz="3200" dirty="0"/>
              <a:t>Il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fait </a:t>
            </a:r>
            <a:r>
              <a:rPr lang="fr-FR" sz="3200" dirty="0">
                <a:solidFill>
                  <a:srgbClr val="C966F0"/>
                </a:solidFill>
              </a:rPr>
              <a:t>jamais</a:t>
            </a:r>
            <a:r>
              <a:rPr lang="fr-FR" sz="3200" dirty="0"/>
              <a:t> attention aux fleurs ! </a:t>
            </a:r>
          </a:p>
          <a:p>
            <a:r>
              <a:rPr lang="fr-FR" sz="3200" dirty="0">
                <a:solidFill>
                  <a:srgbClr val="C966F0"/>
                </a:solidFill>
              </a:rPr>
              <a:t>Non</a:t>
            </a:r>
            <a:r>
              <a:rPr lang="fr-FR" sz="3200" dirty="0"/>
              <a:t>, je </a:t>
            </a:r>
            <a:r>
              <a:rPr lang="fr-FR" sz="3200" dirty="0">
                <a:solidFill>
                  <a:srgbClr val="C966F0"/>
                </a:solidFill>
              </a:rPr>
              <a:t>ne</a:t>
            </a:r>
            <a:r>
              <a:rPr lang="fr-FR" sz="3200" dirty="0"/>
              <a:t> veux </a:t>
            </a:r>
            <a:r>
              <a:rPr lang="fr-FR" sz="3200" dirty="0">
                <a:solidFill>
                  <a:srgbClr val="C966F0"/>
                </a:solidFill>
              </a:rPr>
              <a:t>pas</a:t>
            </a:r>
            <a:r>
              <a:rPr lang="fr-FR" sz="3200" dirty="0"/>
              <a:t> ce pull. </a:t>
            </a:r>
          </a:p>
          <a:p>
            <a:r>
              <a:rPr lang="fr-FR" sz="3200" dirty="0"/>
              <a:t>Il faudra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mettre de la crème solaire. </a:t>
            </a:r>
          </a:p>
          <a:p>
            <a:r>
              <a:rPr lang="fr-FR" sz="3200" dirty="0">
                <a:solidFill>
                  <a:srgbClr val="C966F0"/>
                </a:solidFill>
              </a:rPr>
              <a:t>Oui</a:t>
            </a:r>
            <a:r>
              <a:rPr lang="fr-FR" sz="3200" dirty="0"/>
              <a:t>, je vais </a:t>
            </a:r>
            <a:r>
              <a:rPr lang="fr-FR" sz="3200" dirty="0">
                <a:solidFill>
                  <a:srgbClr val="C966F0"/>
                </a:solidFill>
              </a:rPr>
              <a:t>certainement</a:t>
            </a:r>
            <a:r>
              <a:rPr lang="fr-FR" sz="3200" dirty="0"/>
              <a:t> lui écrire. </a:t>
            </a:r>
          </a:p>
          <a:p>
            <a:r>
              <a:rPr lang="fr-FR" sz="3200" dirty="0"/>
              <a:t>Je </a:t>
            </a:r>
            <a:r>
              <a:rPr lang="fr-FR" sz="3200" dirty="0">
                <a:solidFill>
                  <a:srgbClr val="C966F0"/>
                </a:solidFill>
              </a:rPr>
              <a:t>n’</a:t>
            </a:r>
            <a:r>
              <a:rPr lang="fr-FR" sz="3200" dirty="0"/>
              <a:t>ai </a:t>
            </a:r>
            <a:r>
              <a:rPr lang="fr-FR" sz="3200" dirty="0">
                <a:solidFill>
                  <a:srgbClr val="C966F0"/>
                </a:solidFill>
              </a:rPr>
              <a:t>rien</a:t>
            </a:r>
            <a:r>
              <a:rPr lang="fr-FR" sz="3200" dirty="0"/>
              <a:t> entendu…</a:t>
            </a:r>
          </a:p>
          <a:p>
            <a:r>
              <a:rPr lang="fr-FR" sz="3200" dirty="0"/>
              <a:t>Nous arriverons </a:t>
            </a:r>
            <a:r>
              <a:rPr lang="fr-FR" sz="3200" dirty="0">
                <a:solidFill>
                  <a:srgbClr val="C966F0"/>
                </a:solidFill>
              </a:rPr>
              <a:t>probablement</a:t>
            </a:r>
            <a:r>
              <a:rPr lang="fr-FR" sz="3200" dirty="0"/>
              <a:t> vers 17 h 30. </a:t>
            </a:r>
          </a:p>
          <a:p>
            <a:r>
              <a:rPr lang="fr-FR" sz="3200" dirty="0"/>
              <a:t>Jade viendra </a:t>
            </a:r>
            <a:r>
              <a:rPr lang="fr-FR" sz="3200" dirty="0">
                <a:solidFill>
                  <a:srgbClr val="C966F0"/>
                </a:solidFill>
              </a:rPr>
              <a:t>peut-être</a:t>
            </a:r>
            <a:r>
              <a:rPr lang="fr-FR" sz="3200" dirty="0"/>
              <a:t> à la maison demain. </a:t>
            </a:r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1AF3C94D-3DDA-4175-8939-5049EB9A5088}"/>
              </a:ext>
            </a:extLst>
          </p:cNvPr>
          <p:cNvSpPr/>
          <p:nvPr/>
        </p:nvSpPr>
        <p:spPr>
          <a:xfrm rot="20973235">
            <a:off x="9153525" y="4511416"/>
            <a:ext cx="2600325" cy="1733550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indiquer la négation.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DACB802-6ACB-44B5-B807-439D4C3777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091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000" dirty="0"/>
              <a:t>Il reste </a:t>
            </a:r>
            <a:r>
              <a:rPr lang="fr-FR" sz="3000" dirty="0">
                <a:solidFill>
                  <a:srgbClr val="C966F0"/>
                </a:solidFill>
              </a:rPr>
              <a:t>peu</a:t>
            </a:r>
            <a:r>
              <a:rPr lang="fr-FR" sz="3000" dirty="0"/>
              <a:t> d’eau dans la carafe. </a:t>
            </a:r>
          </a:p>
          <a:p>
            <a:r>
              <a:rPr lang="fr-FR" sz="3000" dirty="0"/>
              <a:t>Il était </a:t>
            </a:r>
            <a:r>
              <a:rPr lang="fr-FR" sz="3000" dirty="0">
                <a:solidFill>
                  <a:srgbClr val="C966F0"/>
                </a:solidFill>
              </a:rPr>
              <a:t>presque</a:t>
            </a:r>
            <a:r>
              <a:rPr lang="fr-FR" sz="3000" dirty="0"/>
              <a:t> arrivé à Rouen. </a:t>
            </a:r>
          </a:p>
          <a:p>
            <a:r>
              <a:rPr lang="fr-FR" sz="3000" dirty="0"/>
              <a:t>Tu mets </a:t>
            </a:r>
            <a:r>
              <a:rPr lang="fr-FR" sz="3000" dirty="0">
                <a:solidFill>
                  <a:srgbClr val="C966F0"/>
                </a:solidFill>
              </a:rPr>
              <a:t>beaucoup</a:t>
            </a:r>
            <a:r>
              <a:rPr lang="fr-FR" sz="3000" dirty="0"/>
              <a:t> de chocolat dans ton bol ! </a:t>
            </a:r>
          </a:p>
          <a:p>
            <a:r>
              <a:rPr lang="fr-FR" sz="3000" dirty="0"/>
              <a:t>L’or est un métal </a:t>
            </a:r>
            <a:r>
              <a:rPr lang="fr-FR" sz="3000" dirty="0">
                <a:solidFill>
                  <a:srgbClr val="C966F0"/>
                </a:solidFill>
              </a:rPr>
              <a:t>très</a:t>
            </a:r>
            <a:r>
              <a:rPr lang="fr-FR" sz="3000" dirty="0"/>
              <a:t> précieux.</a:t>
            </a:r>
          </a:p>
          <a:p>
            <a:r>
              <a:rPr lang="fr-FR" sz="3000" dirty="0"/>
              <a:t>Mon chien court </a:t>
            </a:r>
            <a:r>
              <a:rPr lang="fr-FR" sz="3000" dirty="0">
                <a:solidFill>
                  <a:srgbClr val="C966F0"/>
                </a:solidFill>
              </a:rPr>
              <a:t>trop</a:t>
            </a:r>
            <a:r>
              <a:rPr lang="fr-FR" sz="3000" dirty="0"/>
              <a:t> vite pour que je l’attrape. </a:t>
            </a:r>
          </a:p>
          <a:p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3603794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3000" dirty="0"/>
              <a:t>Il reste </a:t>
            </a:r>
            <a:r>
              <a:rPr lang="fr-FR" sz="3000" b="1" dirty="0">
                <a:solidFill>
                  <a:srgbClr val="C966F0"/>
                </a:solidFill>
              </a:rPr>
              <a:t>peu</a:t>
            </a:r>
            <a:r>
              <a:rPr lang="fr-FR" sz="3000" dirty="0"/>
              <a:t> d’eau dans la carafe. </a:t>
            </a:r>
          </a:p>
          <a:p>
            <a:r>
              <a:rPr lang="fr-FR" sz="3000" dirty="0"/>
              <a:t>Il était </a:t>
            </a:r>
            <a:r>
              <a:rPr lang="fr-FR" sz="3000" b="1" dirty="0">
                <a:solidFill>
                  <a:srgbClr val="C966F0"/>
                </a:solidFill>
              </a:rPr>
              <a:t>presque</a:t>
            </a:r>
            <a:r>
              <a:rPr lang="fr-FR" sz="3000" dirty="0"/>
              <a:t> </a:t>
            </a:r>
            <a:r>
              <a:rPr lang="fr-FR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arrivé</a:t>
            </a:r>
            <a:r>
              <a:rPr lang="fr-FR" sz="3000" dirty="0"/>
              <a:t> à Rouen. </a:t>
            </a:r>
          </a:p>
          <a:p>
            <a:r>
              <a:rPr lang="fr-FR" sz="3000" dirty="0"/>
              <a:t>Tu mets </a:t>
            </a:r>
            <a:r>
              <a:rPr lang="fr-FR" sz="3000" b="1" dirty="0">
                <a:solidFill>
                  <a:srgbClr val="C966F0"/>
                </a:solidFill>
              </a:rPr>
              <a:t>beaucoup</a:t>
            </a:r>
            <a:r>
              <a:rPr lang="fr-FR" sz="3000" dirty="0"/>
              <a:t> de chocolat dans ton bol ! </a:t>
            </a:r>
          </a:p>
          <a:p>
            <a:r>
              <a:rPr lang="fr-FR" sz="3000" dirty="0"/>
              <a:t>L’or est un métal </a:t>
            </a:r>
            <a:r>
              <a:rPr lang="fr-FR" sz="3000" b="1" dirty="0">
                <a:solidFill>
                  <a:srgbClr val="C966F0"/>
                </a:solidFill>
              </a:rPr>
              <a:t>très</a:t>
            </a:r>
            <a:r>
              <a:rPr lang="fr-FR" sz="3000" dirty="0"/>
              <a:t> </a:t>
            </a:r>
            <a:r>
              <a:rPr lang="fr-FR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précieux</a:t>
            </a:r>
            <a:r>
              <a:rPr lang="fr-FR" sz="3000" dirty="0"/>
              <a:t>.</a:t>
            </a:r>
          </a:p>
          <a:p>
            <a:r>
              <a:rPr lang="fr-FR" sz="3000" dirty="0"/>
              <a:t>Mon chien court </a:t>
            </a:r>
            <a:r>
              <a:rPr lang="fr-FR" sz="3000" b="1" dirty="0">
                <a:solidFill>
                  <a:srgbClr val="C966F0"/>
                </a:solidFill>
              </a:rPr>
              <a:t>trop</a:t>
            </a:r>
            <a:r>
              <a:rPr lang="fr-FR" sz="3000" dirty="0"/>
              <a:t> </a:t>
            </a:r>
            <a:r>
              <a:rPr lang="fr-FR" sz="3000" dirty="0">
                <a:solidFill>
                  <a:srgbClr val="C966F0"/>
                </a:solidFill>
              </a:rPr>
              <a:t>vite</a:t>
            </a:r>
            <a:r>
              <a:rPr lang="fr-FR" sz="3000" dirty="0"/>
              <a:t> pour que je l’attrape. </a:t>
            </a:r>
          </a:p>
          <a:p>
            <a:endParaRPr lang="fr-FR" sz="3000" dirty="0"/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577F8DE6-9842-4E35-B647-B7AC10EC31C2}"/>
              </a:ext>
            </a:extLst>
          </p:cNvPr>
          <p:cNvSpPr/>
          <p:nvPr/>
        </p:nvSpPr>
        <p:spPr>
          <a:xfrm rot="20973235">
            <a:off x="9153525" y="4511416"/>
            <a:ext cx="2600325" cy="1733550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indiquer la quantité.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9F1CDAF1-DB9E-4D0A-A6BE-7E5E28D33C91}"/>
              </a:ext>
            </a:extLst>
          </p:cNvPr>
          <p:cNvSpPr/>
          <p:nvPr/>
        </p:nvSpPr>
        <p:spPr>
          <a:xfrm>
            <a:off x="9201150" y="1075062"/>
            <a:ext cx="2688307" cy="1673352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préciser un </a:t>
            </a:r>
            <a:r>
              <a:rPr lang="fr-FR" sz="2400" dirty="0">
                <a:solidFill>
                  <a:srgbClr val="FFC000"/>
                </a:solidFill>
              </a:rPr>
              <a:t>ADJECTIF</a:t>
            </a:r>
            <a:r>
              <a:rPr lang="fr-FR" sz="2400" dirty="0">
                <a:solidFill>
                  <a:srgbClr val="C966F0"/>
                </a:solidFill>
              </a:rPr>
              <a:t> </a:t>
            </a:r>
            <a:r>
              <a:rPr lang="fr-FR" sz="2400" dirty="0">
                <a:solidFill>
                  <a:schemeClr val="tx1"/>
                </a:solidFill>
              </a:rPr>
              <a:t>ou un </a:t>
            </a:r>
            <a:r>
              <a:rPr lang="fr-FR" sz="2400" dirty="0">
                <a:solidFill>
                  <a:srgbClr val="C966F0"/>
                </a:solidFill>
              </a:rPr>
              <a:t>ADVERBE.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134A49E-C322-4BF2-8458-97413266CC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9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C966F0"/>
                </a:solidFill>
              </a:rPr>
              <a:t>Après</a:t>
            </a:r>
            <a:r>
              <a:rPr lang="fr-FR" sz="3000" dirty="0"/>
              <a:t> la course, elle a reçu sa récompense.</a:t>
            </a:r>
          </a:p>
          <a:p>
            <a:r>
              <a:rPr lang="fr-FR" sz="3000" dirty="0"/>
              <a:t>Le train passera </a:t>
            </a:r>
            <a:r>
              <a:rPr lang="fr-FR" sz="3000" dirty="0">
                <a:solidFill>
                  <a:srgbClr val="C966F0"/>
                </a:solidFill>
              </a:rPr>
              <a:t>bientôt</a:t>
            </a:r>
            <a:r>
              <a:rPr lang="fr-FR" sz="3000" dirty="0"/>
              <a:t> par ma commune. </a:t>
            </a:r>
          </a:p>
          <a:p>
            <a:r>
              <a:rPr lang="fr-FR" sz="3000" dirty="0"/>
              <a:t>L’ogre est </a:t>
            </a:r>
            <a:r>
              <a:rPr lang="fr-FR" sz="3000" dirty="0">
                <a:solidFill>
                  <a:srgbClr val="C966F0"/>
                </a:solidFill>
              </a:rPr>
              <a:t>souvent</a:t>
            </a:r>
            <a:r>
              <a:rPr lang="fr-FR" sz="3000" dirty="0"/>
              <a:t> le personnage méchant. </a:t>
            </a:r>
          </a:p>
          <a:p>
            <a:r>
              <a:rPr lang="fr-FR" sz="3000" dirty="0"/>
              <a:t>As-tu </a:t>
            </a:r>
            <a:r>
              <a:rPr lang="fr-FR" sz="3000" dirty="0">
                <a:solidFill>
                  <a:srgbClr val="C966F0"/>
                </a:solidFill>
              </a:rPr>
              <a:t>déjà</a:t>
            </a:r>
            <a:r>
              <a:rPr lang="fr-FR" sz="3000" dirty="0"/>
              <a:t> mangé une glace italienne ? </a:t>
            </a:r>
          </a:p>
          <a:p>
            <a:r>
              <a:rPr lang="fr-FR" sz="3000" dirty="0"/>
              <a:t>Nous avons visité le musée de la mer </a:t>
            </a:r>
            <a:r>
              <a:rPr lang="fr-FR" sz="3000" dirty="0">
                <a:solidFill>
                  <a:srgbClr val="C966F0"/>
                </a:solidFill>
              </a:rPr>
              <a:t>hier</a:t>
            </a:r>
            <a:r>
              <a:rPr lang="fr-FR" sz="3000" dirty="0"/>
              <a:t>. 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281234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4C612-A57B-415D-A6A9-85279C397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À quoi sert </a:t>
            </a:r>
            <a:r>
              <a:rPr lang="fr-FR" dirty="0">
                <a:solidFill>
                  <a:srgbClr val="C966F0"/>
                </a:solidFill>
              </a:rPr>
              <a:t>ce mot </a:t>
            </a:r>
            <a:r>
              <a:rPr lang="fr-FR" dirty="0"/>
              <a:t>? </a:t>
            </a:r>
            <a:endParaRPr lang="fr-FR" dirty="0">
              <a:solidFill>
                <a:srgbClr val="C966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923A7DB-8871-43CF-8D17-8DA3ADDAD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Après</a:t>
            </a:r>
            <a:r>
              <a:rPr lang="fr-FR" sz="3000" u="sng" dirty="0">
                <a:uFill>
                  <a:solidFill>
                    <a:srgbClr val="00B050"/>
                  </a:solidFill>
                </a:uFill>
              </a:rPr>
              <a:t> la course</a:t>
            </a:r>
            <a:r>
              <a:rPr lang="fr-FR" sz="3000" dirty="0"/>
              <a:t>, elle a reçu sa récompense.</a:t>
            </a:r>
          </a:p>
          <a:p>
            <a:r>
              <a:rPr lang="fr-FR" sz="3000" dirty="0"/>
              <a:t>Le train passera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bientôt</a:t>
            </a:r>
            <a:r>
              <a:rPr lang="fr-FR" sz="3000" dirty="0"/>
              <a:t> par ma commune. </a:t>
            </a:r>
          </a:p>
          <a:p>
            <a:r>
              <a:rPr lang="fr-FR" sz="3000" dirty="0"/>
              <a:t>L’ogre est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souvent</a:t>
            </a:r>
            <a:r>
              <a:rPr lang="fr-FR" sz="3000" dirty="0"/>
              <a:t> le personnage méchant. </a:t>
            </a:r>
          </a:p>
          <a:p>
            <a:r>
              <a:rPr lang="fr-FR" sz="3000" dirty="0"/>
              <a:t>As-tu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déjà</a:t>
            </a:r>
            <a:r>
              <a:rPr lang="fr-FR" sz="3000" dirty="0"/>
              <a:t> mangé une glace italienne ? </a:t>
            </a:r>
          </a:p>
          <a:p>
            <a:r>
              <a:rPr lang="fr-FR" sz="3000" dirty="0"/>
              <a:t>Nous avons visité le musée de la mer </a:t>
            </a:r>
            <a:r>
              <a:rPr lang="fr-FR" sz="3000" u="sng" dirty="0">
                <a:solidFill>
                  <a:srgbClr val="C966F0"/>
                </a:solidFill>
                <a:uFill>
                  <a:solidFill>
                    <a:srgbClr val="00B050"/>
                  </a:solidFill>
                </a:uFill>
              </a:rPr>
              <a:t>hier</a:t>
            </a:r>
            <a:r>
              <a:rPr lang="fr-FR" sz="3000" dirty="0"/>
              <a:t>.  </a:t>
            </a:r>
          </a:p>
          <a:p>
            <a:endParaRPr lang="fr-FR" sz="3000" dirty="0"/>
          </a:p>
          <a:p>
            <a:endParaRPr lang="fr-FR" sz="3000" dirty="0"/>
          </a:p>
          <a:p>
            <a:endParaRPr lang="fr-FR" sz="3000" dirty="0"/>
          </a:p>
        </p:txBody>
      </p:sp>
      <p:sp>
        <p:nvSpPr>
          <p:cNvPr id="4" name="Rectangle : carré corné 3">
            <a:extLst>
              <a:ext uri="{FF2B5EF4-FFF2-40B4-BE49-F238E27FC236}">
                <a16:creationId xmlns:a16="http://schemas.microsoft.com/office/drawing/2014/main" id="{8600EBB7-E5C8-4D2B-8A1F-69BE09999D5F}"/>
              </a:ext>
            </a:extLst>
          </p:cNvPr>
          <p:cNvSpPr/>
          <p:nvPr/>
        </p:nvSpPr>
        <p:spPr>
          <a:xfrm rot="20973235">
            <a:off x="9153525" y="4511416"/>
            <a:ext cx="2600325" cy="1733550"/>
          </a:xfrm>
          <a:prstGeom prst="foldedCorner">
            <a:avLst>
              <a:gd name="adj" fmla="val 30403"/>
            </a:avLst>
          </a:prstGeom>
          <a:solidFill>
            <a:srgbClr val="E8BFF9"/>
          </a:solidFill>
          <a:ln>
            <a:solidFill>
              <a:srgbClr val="C966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indiquer le temps.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54DB7EF5-A4D5-4133-990E-2684C4D371C2}"/>
              </a:ext>
            </a:extLst>
          </p:cNvPr>
          <p:cNvSpPr/>
          <p:nvPr/>
        </p:nvSpPr>
        <p:spPr>
          <a:xfrm>
            <a:off x="9201150" y="1075062"/>
            <a:ext cx="2688307" cy="1673352"/>
          </a:xfrm>
          <a:prstGeom prst="wedgeRoundRectCallout">
            <a:avLst>
              <a:gd name="adj1" fmla="val -37053"/>
              <a:gd name="adj2" fmla="val 70471"/>
              <a:gd name="adj3" fmla="val 16667"/>
            </a:avLst>
          </a:prstGeom>
          <a:solidFill>
            <a:srgbClr val="E8BFF9"/>
          </a:solidFill>
          <a:ln>
            <a:solidFill>
              <a:srgbClr val="E8BF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Un</a:t>
            </a:r>
            <a:r>
              <a:rPr lang="fr-FR" sz="2400" dirty="0">
                <a:solidFill>
                  <a:srgbClr val="C966F0"/>
                </a:solidFill>
              </a:rPr>
              <a:t> adverbe </a:t>
            </a:r>
            <a:r>
              <a:rPr lang="fr-FR" sz="2400" dirty="0">
                <a:solidFill>
                  <a:schemeClr val="tx1"/>
                </a:solidFill>
              </a:rPr>
              <a:t>peut préciser toute la phrase.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1633EA-1B0D-48F3-8C96-DADBEBCE71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18" y="514350"/>
            <a:ext cx="1562100" cy="1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74735"/>
      </p:ext>
    </p:extLst>
  </p:cSld>
  <p:clrMapOvr>
    <a:masterClrMapping/>
  </p:clrMapOvr>
</p:sld>
</file>

<file path=ppt/theme/theme1.xml><?xml version="1.0" encoding="utf-8"?>
<a:theme xmlns:a="http://schemas.openxmlformats.org/drawingml/2006/main" name="Colis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90</TotalTime>
  <Words>629</Words>
  <Application>Microsoft Office PowerPoint</Application>
  <PresentationFormat>Grand écran</PresentationFormat>
  <Paragraphs>93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Colis</vt:lpstr>
      <vt:lpstr>Une nouvelle classe de mots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 </vt:lpstr>
      <vt:lpstr>À quoi sert ce mot ?</vt:lpstr>
      <vt:lpstr>Récapitulons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nouvelle classe de mots</dc:title>
  <cp:lastModifiedBy>MH</cp:lastModifiedBy>
  <cp:revision>16</cp:revision>
  <dcterms:created xsi:type="dcterms:W3CDTF">2021-04-17T14:22:54Z</dcterms:created>
  <dcterms:modified xsi:type="dcterms:W3CDTF">2022-02-20T14:36:37Z</dcterms:modified>
</cp:coreProperties>
</file>